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131" y="1783080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418283"/>
            <a:ext cx="1036289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立大志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551123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学习志向·中篇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786323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C9A96E"/>
                </a:solidFill>
                <a:latin typeface="Noto Sans CJK SC"/>
              </a:defRPr>
              <a:lnSpc>
                <a:spcPct val="120000"/>
              </a:lnSpc>
            </a:pPr>
            <a:r>
              <a:t>成绩，从来不是会不会学，而是为什么学</a:t>
            </a:r>
          </a:p>
        </p:txBody>
      </p:sp>
      <p:sp>
        <p:nvSpPr>
          <p:cNvPr id="6" name="Oval 5"/>
          <p:cNvSpPr/>
          <p:nvPr/>
        </p:nvSpPr>
        <p:spPr>
          <a:xfrm>
            <a:off x="582152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595868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609584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623300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637016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57200"/>
            <a:ext cx="51206" cy="50292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5720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不是会不会学，是为什么学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773936"/>
            <a:ext cx="100584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① 上篇破三大误区：刷题陷阱、基础决定论、专注力训练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② 从认知科学心理学一层一层往里看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③ 人脑不是硬盘，是意义处理器</a:t>
            </a:r>
          </a:p>
          <a:p>
            <a:pPr algn="l">
              <a:defRPr sz="2200" b="0">
                <a:solidFill>
                  <a:srgbClr val="B7791F"/>
                </a:solidFill>
                <a:latin typeface="Noto Sans CJK SC"/>
              </a:defRPr>
              <a:lnSpc>
                <a:spcPct val="200000"/>
              </a:lnSpc>
            </a:pPr>
            <a:r>
              <a:t>④ 每一个知识点大脑都会问——这对我有什么意义？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680" y="4745736"/>
            <a:ext cx="640080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11480"/>
            <a:ext cx="51206" cy="5029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1148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没有意义，就没有真学习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55448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685800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无意义感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大脑判定考试会考→短期存储考完即删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搬运信息→学完就忘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大脑：这不重要不用存</a:t>
            </a:r>
          </a:p>
        </p:txBody>
      </p:sp>
      <p:sp>
        <p:nvSpPr>
          <p:cNvPr id="7" name="Rectangle 6"/>
          <p:cNvSpPr/>
          <p:nvPr/>
        </p:nvSpPr>
        <p:spPr>
          <a:xfrm>
            <a:off x="5766389" y="155448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766389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有意义感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12109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和我想成为的人有关→深度加工长期记忆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构建知识网络→举一反三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大脑：这很重要存起来</a:t>
            </a:r>
          </a:p>
        </p:txBody>
      </p:sp>
      <p:sp>
        <p:nvSpPr>
          <p:cNvPr id="10" name="Rectangle 9"/>
          <p:cNvSpPr/>
          <p:nvPr/>
        </p:nvSpPr>
        <p:spPr>
          <a:xfrm>
            <a:off x="5562478" y="155448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31520" y="493776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没有意义感，就没有真学习。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63003" y="544068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41148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掌握目标 vs 表现目标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55448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表现目标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考高分/比别人强/外部评价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→选捷径回避挑战易放弃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第二就够了不碰不会的题</a:t>
            </a:r>
          </a:p>
        </p:txBody>
      </p:sp>
      <p:sp>
        <p:nvSpPr>
          <p:cNvPr id="6" name="Rectangle 5"/>
          <p:cNvSpPr/>
          <p:nvPr/>
        </p:nvSpPr>
        <p:spPr>
          <a:xfrm>
            <a:off x="5766389" y="155448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6389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掌握目标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2109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真正弄懂/为自己/内驱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→深入策略拥抱挑战长期更好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没考好也是数据下次更强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2478" y="155448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1371600" y="4800600"/>
            <a:ext cx="9448495" cy="50292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371600" y="4800600"/>
            <a:ext cx="51206" cy="502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554480" y="4873752"/>
            <a:ext cx="908273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20000"/>
              </a:lnSpc>
            </a:pPr>
            <a:r>
              <a:t>建筑师学几何为了看懂图纸 · 记者学英语为了听懂世界 → 志向激活掌握目标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5504688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掌握了目标的孩子，不需要别人推。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36576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从任务到探索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50876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学习=任务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没志向→最低限度完成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摁在书桌前也学不进去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管得住行为管不住脑子</a:t>
            </a:r>
          </a:p>
        </p:txBody>
      </p:sp>
      <p:sp>
        <p:nvSpPr>
          <p:cNvPr id="6" name="Rectangle 5"/>
          <p:cNvSpPr/>
          <p:nvPr/>
        </p:nvSpPr>
        <p:spPr>
          <a:xfrm>
            <a:off x="5766389" y="150876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6389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学习=探索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2109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有志向→自己多问为什么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上厕所吃饭睡前都在想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大脑自动吸收像海绵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2478" y="150876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89204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真想做一件事，你不需要逼他；不想做，你也逼不了。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63003" y="539496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36576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志向是最好的筛选器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50876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外部筛选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筛选靠老师要求考试要考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被动消耗无方向→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资源堆面前视而不见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给你最好的课也找不到理由学</a:t>
            </a:r>
          </a:p>
        </p:txBody>
      </p:sp>
      <p:sp>
        <p:nvSpPr>
          <p:cNvPr id="6" name="Rectangle 5"/>
          <p:cNvSpPr/>
          <p:nvPr/>
        </p:nvSpPr>
        <p:spPr>
          <a:xfrm>
            <a:off x="5766389" y="150876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6389" y="152704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内部筛选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2109" y="201168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筛选靠对我有没有用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主动高效→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自己找北大清华免费课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几十块金牌老师视频→学出几万块效果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2478" y="1508760"/>
            <a:ext cx="75895" cy="3200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534924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学习从来不是资源问题，是意愿问题。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63003" y="585216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5740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131" y="45720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79323"/>
            <a:ext cx="10362895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中篇回顾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63523"/>
            <a:ext cx="112772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第一层：意义感  ·  第二层：掌握目标  ·  第三层：探索模式  ·  第四层：内部筛选</a:t>
            </a:r>
          </a:p>
        </p:txBody>
      </p:sp>
      <p:sp>
        <p:nvSpPr>
          <p:cNvPr id="6" name="Rectangle 5"/>
          <p:cNvSpPr/>
          <p:nvPr/>
        </p:nvSpPr>
        <p:spPr>
          <a:xfrm>
            <a:off x="4267093" y="2103323"/>
            <a:ext cx="365750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2194763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E8D5A3"/>
                </a:solidFill>
                <a:latin typeface="Noto Sans CJK SC"/>
              </a:defRPr>
              <a:lnSpc>
                <a:spcPct val="130000"/>
              </a:lnSpc>
            </a:pPr>
            <a:r>
              <a:t>有意义 → 有目标 → 有探索 → 有筛选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093" y="2697683"/>
            <a:ext cx="365750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0" y="2057400"/>
            <a:ext cx="12191695" cy="24003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657508" y="205740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2794203"/>
            <a:ext cx="10362895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下篇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3327603"/>
            <a:ext cx="103628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差距不是10分20分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3784803"/>
            <a:ext cx="103628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是越学越有劲和越学越痛苦的差距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03520" y="4150563"/>
            <a:ext cx="228600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0" y="4457700"/>
            <a:ext cx="12191695" cy="240030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508" y="445770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5499303"/>
            <a:ext cx="10362895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我们进入下篇 ▶</a:t>
            </a:r>
          </a:p>
        </p:txBody>
      </p:sp>
      <p:sp>
        <p:nvSpPr>
          <p:cNvPr id="18" name="Oval 17"/>
          <p:cNvSpPr/>
          <p:nvPr/>
        </p:nvSpPr>
        <p:spPr>
          <a:xfrm>
            <a:off x="5821527" y="597682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5958687" y="597682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6095847" y="597682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6233007" y="597682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6370167" y="597682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